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834" r:id="rId3"/>
    <p:sldId id="839" r:id="rId4"/>
    <p:sldId id="840" r:id="rId5"/>
    <p:sldId id="841" r:id="rId6"/>
    <p:sldId id="842" r:id="rId7"/>
    <p:sldId id="843" r:id="rId8"/>
    <p:sldId id="844" r:id="rId9"/>
    <p:sldId id="845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63D3A-B7CC-4E77-8EAF-0480C89431A8}" type="datetimeFigureOut">
              <a:rPr lang="pt-BR" smtClean="0"/>
              <a:t>30/07/2024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BCDC2-D172-4A3F-94B4-B2BC61E081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89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7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0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8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8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32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52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8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01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24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64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69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1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18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76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06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81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10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03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2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4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2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5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9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2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0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6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8782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20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D948E-4B36-3962-4DB9-4AFB204DB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731" y="3428998"/>
            <a:ext cx="7572652" cy="2268559"/>
          </a:xfrm>
        </p:spPr>
        <p:txBody>
          <a:bodyPr>
            <a:normAutofit fontScale="90000"/>
          </a:bodyPr>
          <a:lstStyle/>
          <a:p>
            <a:r>
              <a:rPr lang="pt-BR" dirty="0"/>
              <a:t>ÁREA</a:t>
            </a:r>
            <a:br>
              <a:rPr lang="pt-BR" dirty="0"/>
            </a:br>
            <a:r>
              <a:rPr lang="pt-BR" dirty="0"/>
              <a:t>Planejamento</a:t>
            </a:r>
            <a:br>
              <a:rPr lang="pt-BR" dirty="0"/>
            </a:br>
            <a:r>
              <a:rPr lang="pt-BR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91551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521" y="134922"/>
            <a:ext cx="1060741" cy="5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2B354F9-9DD0-4910-9EDE-1EE9F871DCD8}"/>
              </a:ext>
            </a:extLst>
          </p:cNvPr>
          <p:cNvSpPr txBox="1"/>
          <p:nvPr/>
        </p:nvSpPr>
        <p:spPr>
          <a:xfrm>
            <a:off x="689110" y="318057"/>
            <a:ext cx="83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Cronograma</a:t>
            </a:r>
          </a:p>
        </p:txBody>
      </p:sp>
      <p:pic>
        <p:nvPicPr>
          <p:cNvPr id="4" name="Imagem 3" descr="objective130">
            <a:extLst>
              <a:ext uri="{FF2B5EF4-FFF2-40B4-BE49-F238E27FC236}">
                <a16:creationId xmlns:a16="http://schemas.microsoft.com/office/drawing/2014/main" id="{9F7133D1-AFBE-47FA-AE95-76C8A1702C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" y="164146"/>
            <a:ext cx="605873" cy="5620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1BBB73DF-5AE8-4916-B338-4DCC240B9671}"/>
              </a:ext>
            </a:extLst>
          </p:cNvPr>
          <p:cNvGrpSpPr/>
          <p:nvPr/>
        </p:nvGrpSpPr>
        <p:grpSpPr>
          <a:xfrm>
            <a:off x="689110" y="6490288"/>
            <a:ext cx="8388629" cy="286972"/>
            <a:chOff x="689110" y="6490288"/>
            <a:chExt cx="8388629" cy="286972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E6785A4-9711-409F-A764-48C64ECDA280}"/>
                </a:ext>
              </a:extLst>
            </p:cNvPr>
            <p:cNvGrpSpPr/>
            <p:nvPr/>
          </p:nvGrpSpPr>
          <p:grpSpPr>
            <a:xfrm>
              <a:off x="689110" y="6490288"/>
              <a:ext cx="8388629" cy="279699"/>
              <a:chOff x="689110" y="6490288"/>
              <a:chExt cx="8388629" cy="279699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0EC6797-D914-4CC4-8CCE-32011E1A5441}"/>
                  </a:ext>
                </a:extLst>
              </p:cNvPr>
              <p:cNvSpPr/>
              <p:nvPr/>
            </p:nvSpPr>
            <p:spPr>
              <a:xfrm>
                <a:off x="689110" y="6503539"/>
                <a:ext cx="225284" cy="21203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highlight>
                    <a:srgbClr val="FFFF00"/>
                  </a:highlight>
                </a:endParaRPr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7687E792-D764-437E-AD62-254719B8AD39}"/>
                  </a:ext>
                </a:extLst>
              </p:cNvPr>
              <p:cNvSpPr/>
              <p:nvPr/>
            </p:nvSpPr>
            <p:spPr>
              <a:xfrm>
                <a:off x="3048000" y="6513513"/>
                <a:ext cx="225284" cy="212035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D5DBF2A1-CFCE-4DF5-9AA0-3B2DDB893225}"/>
                  </a:ext>
                </a:extLst>
              </p:cNvPr>
              <p:cNvSpPr txBox="1"/>
              <p:nvPr/>
            </p:nvSpPr>
            <p:spPr>
              <a:xfrm>
                <a:off x="3419061" y="6490288"/>
                <a:ext cx="3578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Tarefas a realizar</a:t>
                </a:r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2126DE71-E531-4ADB-8C8C-953A4550E25C}"/>
                  </a:ext>
                </a:extLst>
              </p:cNvPr>
              <p:cNvSpPr/>
              <p:nvPr/>
            </p:nvSpPr>
            <p:spPr>
              <a:xfrm>
                <a:off x="5188225" y="6513513"/>
                <a:ext cx="225284" cy="21203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B4C971A-DEC1-4463-8D87-02A316E1D740}"/>
                  </a:ext>
                </a:extLst>
              </p:cNvPr>
              <p:cNvSpPr txBox="1"/>
              <p:nvPr/>
            </p:nvSpPr>
            <p:spPr>
              <a:xfrm>
                <a:off x="5499652" y="6492988"/>
                <a:ext cx="3578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Nova data Proposta</a:t>
                </a:r>
              </a:p>
            </p:txBody>
          </p:sp>
        </p:grp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44EC03AE-8636-4730-9DC2-781014302370}"/>
                </a:ext>
              </a:extLst>
            </p:cNvPr>
            <p:cNvSpPr txBox="1"/>
            <p:nvPr/>
          </p:nvSpPr>
          <p:spPr>
            <a:xfrm>
              <a:off x="914388" y="6500261"/>
              <a:ext cx="18685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Tarefas realizadas</a:t>
              </a:r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E43D0203-B4CA-250F-74D2-F376D5748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046" y="1679511"/>
            <a:ext cx="9945908" cy="31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2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521" y="134922"/>
            <a:ext cx="1060741" cy="5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2B354F9-9DD0-4910-9EDE-1EE9F871DCD8}"/>
              </a:ext>
            </a:extLst>
          </p:cNvPr>
          <p:cNvSpPr txBox="1"/>
          <p:nvPr/>
        </p:nvSpPr>
        <p:spPr>
          <a:xfrm>
            <a:off x="689110" y="318057"/>
            <a:ext cx="83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Cronograma</a:t>
            </a:r>
          </a:p>
        </p:txBody>
      </p:sp>
      <p:pic>
        <p:nvPicPr>
          <p:cNvPr id="4" name="Imagem 3" descr="objective130">
            <a:extLst>
              <a:ext uri="{FF2B5EF4-FFF2-40B4-BE49-F238E27FC236}">
                <a16:creationId xmlns:a16="http://schemas.microsoft.com/office/drawing/2014/main" id="{9F7133D1-AFBE-47FA-AE95-76C8A1702C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" y="164146"/>
            <a:ext cx="605873" cy="5620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1BBB73DF-5AE8-4916-B338-4DCC240B9671}"/>
              </a:ext>
            </a:extLst>
          </p:cNvPr>
          <p:cNvGrpSpPr/>
          <p:nvPr/>
        </p:nvGrpSpPr>
        <p:grpSpPr>
          <a:xfrm>
            <a:off x="689110" y="6490288"/>
            <a:ext cx="8388629" cy="286972"/>
            <a:chOff x="689110" y="6490288"/>
            <a:chExt cx="8388629" cy="286972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E6785A4-9711-409F-A764-48C64ECDA280}"/>
                </a:ext>
              </a:extLst>
            </p:cNvPr>
            <p:cNvGrpSpPr/>
            <p:nvPr/>
          </p:nvGrpSpPr>
          <p:grpSpPr>
            <a:xfrm>
              <a:off x="689110" y="6490288"/>
              <a:ext cx="8388629" cy="279699"/>
              <a:chOff x="689110" y="6490288"/>
              <a:chExt cx="8388629" cy="279699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0EC6797-D914-4CC4-8CCE-32011E1A5441}"/>
                  </a:ext>
                </a:extLst>
              </p:cNvPr>
              <p:cNvSpPr/>
              <p:nvPr/>
            </p:nvSpPr>
            <p:spPr>
              <a:xfrm>
                <a:off x="689110" y="6503539"/>
                <a:ext cx="225284" cy="21203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highlight>
                    <a:srgbClr val="FFFF00"/>
                  </a:highlight>
                </a:endParaRPr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7687E792-D764-437E-AD62-254719B8AD39}"/>
                  </a:ext>
                </a:extLst>
              </p:cNvPr>
              <p:cNvSpPr/>
              <p:nvPr/>
            </p:nvSpPr>
            <p:spPr>
              <a:xfrm>
                <a:off x="3048000" y="6513513"/>
                <a:ext cx="225284" cy="212035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D5DBF2A1-CFCE-4DF5-9AA0-3B2DDB893225}"/>
                  </a:ext>
                </a:extLst>
              </p:cNvPr>
              <p:cNvSpPr txBox="1"/>
              <p:nvPr/>
            </p:nvSpPr>
            <p:spPr>
              <a:xfrm>
                <a:off x="3419061" y="6490288"/>
                <a:ext cx="3578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Tarefas a realizar</a:t>
                </a:r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2126DE71-E531-4ADB-8C8C-953A4550E25C}"/>
                  </a:ext>
                </a:extLst>
              </p:cNvPr>
              <p:cNvSpPr/>
              <p:nvPr/>
            </p:nvSpPr>
            <p:spPr>
              <a:xfrm>
                <a:off x="5188225" y="6513513"/>
                <a:ext cx="225284" cy="21203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B4C971A-DEC1-4463-8D87-02A316E1D740}"/>
                  </a:ext>
                </a:extLst>
              </p:cNvPr>
              <p:cNvSpPr txBox="1"/>
              <p:nvPr/>
            </p:nvSpPr>
            <p:spPr>
              <a:xfrm>
                <a:off x="5499652" y="6492988"/>
                <a:ext cx="3578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Nova data Proposta</a:t>
                </a:r>
              </a:p>
            </p:txBody>
          </p:sp>
        </p:grp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44EC03AE-8636-4730-9DC2-781014302370}"/>
                </a:ext>
              </a:extLst>
            </p:cNvPr>
            <p:cNvSpPr txBox="1"/>
            <p:nvPr/>
          </p:nvSpPr>
          <p:spPr>
            <a:xfrm>
              <a:off x="914388" y="6500261"/>
              <a:ext cx="18685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Tarefas realizadas</a:t>
              </a:r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E4249925-DD26-BB0F-B905-A45B07103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995" y="1772816"/>
            <a:ext cx="1005601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86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521" y="134922"/>
            <a:ext cx="1060741" cy="5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2B354F9-9DD0-4910-9EDE-1EE9F871DCD8}"/>
              </a:ext>
            </a:extLst>
          </p:cNvPr>
          <p:cNvSpPr txBox="1"/>
          <p:nvPr/>
        </p:nvSpPr>
        <p:spPr>
          <a:xfrm>
            <a:off x="689110" y="318057"/>
            <a:ext cx="83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Cronograma</a:t>
            </a:r>
          </a:p>
        </p:txBody>
      </p:sp>
      <p:pic>
        <p:nvPicPr>
          <p:cNvPr id="4" name="Imagem 3" descr="objective130">
            <a:extLst>
              <a:ext uri="{FF2B5EF4-FFF2-40B4-BE49-F238E27FC236}">
                <a16:creationId xmlns:a16="http://schemas.microsoft.com/office/drawing/2014/main" id="{9F7133D1-AFBE-47FA-AE95-76C8A1702C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" y="164146"/>
            <a:ext cx="605873" cy="5620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1BBB73DF-5AE8-4916-B338-4DCC240B9671}"/>
              </a:ext>
            </a:extLst>
          </p:cNvPr>
          <p:cNvGrpSpPr/>
          <p:nvPr/>
        </p:nvGrpSpPr>
        <p:grpSpPr>
          <a:xfrm>
            <a:off x="689110" y="6490288"/>
            <a:ext cx="8388629" cy="286972"/>
            <a:chOff x="689110" y="6490288"/>
            <a:chExt cx="8388629" cy="286972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E6785A4-9711-409F-A764-48C64ECDA280}"/>
                </a:ext>
              </a:extLst>
            </p:cNvPr>
            <p:cNvGrpSpPr/>
            <p:nvPr/>
          </p:nvGrpSpPr>
          <p:grpSpPr>
            <a:xfrm>
              <a:off x="689110" y="6490288"/>
              <a:ext cx="8388629" cy="279699"/>
              <a:chOff x="689110" y="6490288"/>
              <a:chExt cx="8388629" cy="279699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0EC6797-D914-4CC4-8CCE-32011E1A5441}"/>
                  </a:ext>
                </a:extLst>
              </p:cNvPr>
              <p:cNvSpPr/>
              <p:nvPr/>
            </p:nvSpPr>
            <p:spPr>
              <a:xfrm>
                <a:off x="689110" y="6503539"/>
                <a:ext cx="225284" cy="21203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highlight>
                    <a:srgbClr val="FFFF00"/>
                  </a:highlight>
                </a:endParaRPr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7687E792-D764-437E-AD62-254719B8AD39}"/>
                  </a:ext>
                </a:extLst>
              </p:cNvPr>
              <p:cNvSpPr/>
              <p:nvPr/>
            </p:nvSpPr>
            <p:spPr>
              <a:xfrm>
                <a:off x="3048000" y="6513513"/>
                <a:ext cx="225284" cy="212035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D5DBF2A1-CFCE-4DF5-9AA0-3B2DDB893225}"/>
                  </a:ext>
                </a:extLst>
              </p:cNvPr>
              <p:cNvSpPr txBox="1"/>
              <p:nvPr/>
            </p:nvSpPr>
            <p:spPr>
              <a:xfrm>
                <a:off x="3419061" y="6490288"/>
                <a:ext cx="3578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Tarefas a realizar</a:t>
                </a:r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2126DE71-E531-4ADB-8C8C-953A4550E25C}"/>
                  </a:ext>
                </a:extLst>
              </p:cNvPr>
              <p:cNvSpPr/>
              <p:nvPr/>
            </p:nvSpPr>
            <p:spPr>
              <a:xfrm>
                <a:off x="5188225" y="6513513"/>
                <a:ext cx="225284" cy="21203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B4C971A-DEC1-4463-8D87-02A316E1D740}"/>
                  </a:ext>
                </a:extLst>
              </p:cNvPr>
              <p:cNvSpPr txBox="1"/>
              <p:nvPr/>
            </p:nvSpPr>
            <p:spPr>
              <a:xfrm>
                <a:off x="5499652" y="6492988"/>
                <a:ext cx="3578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Nova data Proposta</a:t>
                </a:r>
              </a:p>
            </p:txBody>
          </p:sp>
        </p:grp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44EC03AE-8636-4730-9DC2-781014302370}"/>
                </a:ext>
              </a:extLst>
            </p:cNvPr>
            <p:cNvSpPr txBox="1"/>
            <p:nvPr/>
          </p:nvSpPr>
          <p:spPr>
            <a:xfrm>
              <a:off x="914388" y="6500261"/>
              <a:ext cx="18685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Tarefas realizadas</a:t>
              </a:r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EFDF4E27-2679-01B5-6B5C-F74EF86D6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753" y="1511559"/>
            <a:ext cx="10180494" cy="38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9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F25EED-937E-90B3-A4CA-D6EE687A8881}"/>
              </a:ext>
            </a:extLst>
          </p:cNvPr>
          <p:cNvSpPr txBox="1"/>
          <p:nvPr/>
        </p:nvSpPr>
        <p:spPr>
          <a:xfrm>
            <a:off x="1331650" y="488272"/>
            <a:ext cx="988972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 PLANEJAMENTO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09E6CA-7909-F2ED-D180-B713120E8656}"/>
              </a:ext>
            </a:extLst>
          </p:cNvPr>
          <p:cNvSpPr txBox="1"/>
          <p:nvPr/>
        </p:nvSpPr>
        <p:spPr>
          <a:xfrm>
            <a:off x="1331650" y="1047563"/>
            <a:ext cx="9889725" cy="575542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Principais Desafios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Antecipação de Cronograma nas coleções C/S26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Novos Dashboards Gerenciais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Gestão de Estoque, principalmente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Sale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para atingimento do Budget 2024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Sinergia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US com novo Sistema, Relatórios, Integração planejamento e Estilo com equipe Comercial US.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Projetos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Dashboards Gerenciais – BI gerencial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nergia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US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Dbsleek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US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Antecipação Cronograma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2024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Melhorar nível de Informar US, para alavancar resultados.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Antecipar Cronograma de Desenvolvimento da Coleção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80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39752" y="48376"/>
            <a:ext cx="1197996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Area: Planejamento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Projeto: Dashboard Gerenciais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Criar uma ferramenta de fácil acesso para acompanhamento de resultado Gerenciais por grupo de Produtos e lojas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Visibilidade sobre desempenho por Grupo / Lojas com informações gerenciais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Acompanhamento das vendas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Visão gerencial por Grupo de Produto / Região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Visão gerencial dos principais Indicadores: R$, peças, Preço Médio, por coleção / Grupo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Facilidade de acesso aos resultados.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Custo: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Sem Custo adicional, vamos Ferramenta atual do Dashboard de Giro.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14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39752" y="48376"/>
            <a:ext cx="1197996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Area: Planejamento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Projeto: Sinergia US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Aprimorar os processos de planejamento nos pilares Estratégico, Produto, Produção e Cronograma entre USA e Brasil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Prepar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 Planejamento de maneira eficaz, compartilhando ideias, habilidades e recursos, para alcançar resultados esperado nos 2 países.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Unificação de processos e ferramentas de análise e construção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Resultando em melhores resultados em ambos os países, eficiência de coleção, coberturas e atingimentos de metas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Custo: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Sem Custo, ajuste de processos.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87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39752" y="48376"/>
            <a:ext cx="119799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Area: Planejamento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Projeto: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Dbsleek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US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Implantação Ferramenta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DBsleek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integrando com VIX US,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BlueCherry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(ou novo sistema) /Shopify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Automatização de relatórios US, otimizando tempo e padronizando relatórios BR/US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Resultados esperados: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Automatização de relatórios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Agilidade na informação, otimização de tempo na construção de relatórios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Padrão de relatório BR/US.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Custo do Projeto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Sem custo de implantação até confirmação de testes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Contrato a partir confirmação Ferramenta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R$ 2.500 / mês a partir Maio (à confirmar viabilidade do Projeto)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41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39752" y="48376"/>
            <a:ext cx="119799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Area: Planejamento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Projeto: Antecipação Cronograma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Analisar e definir tempo real das tarefas e seus vínculos, estimando prazos para cada etapa dentro do processo de desenvolvimento de Coleção. Mitigar falhas e redefinir alguns prazos do cronograma para garantir o sucesso do desenvolvimento de coleção, a partir da C26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Aprimorar o cronograma das coleções para melhor eficiência no cumprimento de cada tarefa dentro do prazo determinado, antecipando o calendário em 2 meses.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Resultados esperados: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Antecipação todo o processo em 60 dias.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Ateliê com plano de ação para entrega de desenvolvimentos e lacre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simultameamente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Estilo com plano de ação para iniciar uma coleção, sem terminar a anterior (retrabalho/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line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 lacre)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Inclusão da tarefa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pré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Provão, visando redução de cancelamentos pós fechamento de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Line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 Apostas.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Custo do Projeto: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Custos diluídos nas áreas envolvidas (Ateliê e Estilo)</a:t>
            </a:r>
          </a:p>
        </p:txBody>
      </p:sp>
    </p:spTree>
    <p:extLst>
      <p:ext uri="{BB962C8B-B14F-4D97-AF65-F5344CB8AC3E}">
        <p14:creationId xmlns:p14="http://schemas.microsoft.com/office/powerpoint/2010/main" val="18737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</a:t>
            </a:r>
            <a:r>
              <a:rPr lang="pt-BR" dirty="0">
                <a:solidFill>
                  <a:prstClr val="white"/>
                </a:solidFill>
                <a:latin typeface="Arial" panose="020B0604020202020204"/>
              </a:rPr>
              <a:t>Planejamento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2705912"/>
            <a:ext cx="10161651" cy="172354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Automatizar relatório de vendas semanal – 100% automatizado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Otimização Estoques:  Estoque PA – Coleção atingir 70% giro antes de demarcação.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Sortimento ideal x realizado – atingir de 90% à 110% do sortimento Planejado US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77477" y="1564980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 Sinergia com US Melhorar nível de Informar, para alavancar resultados.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4" y="4774589"/>
            <a:ext cx="10141765" cy="172354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Integrar sistemas US com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Dbsleek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ou relatórios SQL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Definir parâmetros de acompanhamento de vendas da coleção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Cumprir Budget de compras por coleção, garantindo repiques de Best Sellers, mantendo coberturas planejadas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Feedback Comerciais sobre produto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Assertividade no Sortimento, atendendo demandas comerciais e de penetração de mercado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41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</a:t>
            </a:r>
            <a:r>
              <a:rPr lang="pt-BR" dirty="0">
                <a:solidFill>
                  <a:prstClr val="white"/>
                </a:solidFill>
                <a:latin typeface="Arial" panose="020B0604020202020204"/>
              </a:rPr>
              <a:t>Planejamento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04104" y="2317970"/>
            <a:ext cx="10161651" cy="193899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Antecipar início da C26 – em até 60 dias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Volume de Lacre na Data Final, sem impacto na produção de foto/mostruário – 95% sem impacto na data de foto/mostruário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Atingimento de cronograma Geral – 95% no prazo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SLA por departamento – 95%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77477" y="1564980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Antecipar Cronograma de Desenvolvimento da Coleção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6" y="4734900"/>
            <a:ext cx="10141765" cy="150810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Identificar com as áreas envolvidas as novas datas antecipadas, planejando as ações para cumprimento das datas.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Construir ferramenta de acompanhamento e indicadores de Cronograma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Reuniões Semanais de acompanhamento das tarefas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521" y="134922"/>
            <a:ext cx="1060741" cy="5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2B354F9-9DD0-4910-9EDE-1EE9F871DCD8}"/>
              </a:ext>
            </a:extLst>
          </p:cNvPr>
          <p:cNvSpPr txBox="1"/>
          <p:nvPr/>
        </p:nvSpPr>
        <p:spPr>
          <a:xfrm>
            <a:off x="689110" y="318057"/>
            <a:ext cx="83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Cronograma</a:t>
            </a:r>
          </a:p>
        </p:txBody>
      </p:sp>
      <p:pic>
        <p:nvPicPr>
          <p:cNvPr id="4" name="Imagem 3" descr="objective130">
            <a:extLst>
              <a:ext uri="{FF2B5EF4-FFF2-40B4-BE49-F238E27FC236}">
                <a16:creationId xmlns:a16="http://schemas.microsoft.com/office/drawing/2014/main" id="{9F7133D1-AFBE-47FA-AE95-76C8A1702C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" y="164146"/>
            <a:ext cx="605873" cy="5620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1BBB73DF-5AE8-4916-B338-4DCC240B9671}"/>
              </a:ext>
            </a:extLst>
          </p:cNvPr>
          <p:cNvGrpSpPr/>
          <p:nvPr/>
        </p:nvGrpSpPr>
        <p:grpSpPr>
          <a:xfrm>
            <a:off x="689110" y="6490288"/>
            <a:ext cx="8388629" cy="286972"/>
            <a:chOff x="689110" y="6490288"/>
            <a:chExt cx="8388629" cy="286972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E6785A4-9711-409F-A764-48C64ECDA280}"/>
                </a:ext>
              </a:extLst>
            </p:cNvPr>
            <p:cNvGrpSpPr/>
            <p:nvPr/>
          </p:nvGrpSpPr>
          <p:grpSpPr>
            <a:xfrm>
              <a:off x="689110" y="6490288"/>
              <a:ext cx="8388629" cy="279699"/>
              <a:chOff x="689110" y="6490288"/>
              <a:chExt cx="8388629" cy="279699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0EC6797-D914-4CC4-8CCE-32011E1A5441}"/>
                  </a:ext>
                </a:extLst>
              </p:cNvPr>
              <p:cNvSpPr/>
              <p:nvPr/>
            </p:nvSpPr>
            <p:spPr>
              <a:xfrm>
                <a:off x="689110" y="6503539"/>
                <a:ext cx="225284" cy="21203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highlight>
                    <a:srgbClr val="FFFF00"/>
                  </a:highlight>
                </a:endParaRPr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7687E792-D764-437E-AD62-254719B8AD39}"/>
                  </a:ext>
                </a:extLst>
              </p:cNvPr>
              <p:cNvSpPr/>
              <p:nvPr/>
            </p:nvSpPr>
            <p:spPr>
              <a:xfrm>
                <a:off x="3048000" y="6513513"/>
                <a:ext cx="225284" cy="212035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D5DBF2A1-CFCE-4DF5-9AA0-3B2DDB893225}"/>
                  </a:ext>
                </a:extLst>
              </p:cNvPr>
              <p:cNvSpPr txBox="1"/>
              <p:nvPr/>
            </p:nvSpPr>
            <p:spPr>
              <a:xfrm>
                <a:off x="3419061" y="6490288"/>
                <a:ext cx="3578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Tarefas a realizar</a:t>
                </a:r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2126DE71-E531-4ADB-8C8C-953A4550E25C}"/>
                  </a:ext>
                </a:extLst>
              </p:cNvPr>
              <p:cNvSpPr/>
              <p:nvPr/>
            </p:nvSpPr>
            <p:spPr>
              <a:xfrm>
                <a:off x="5188225" y="6513513"/>
                <a:ext cx="225284" cy="21203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B4C971A-DEC1-4463-8D87-02A316E1D740}"/>
                  </a:ext>
                </a:extLst>
              </p:cNvPr>
              <p:cNvSpPr txBox="1"/>
              <p:nvPr/>
            </p:nvSpPr>
            <p:spPr>
              <a:xfrm>
                <a:off x="5499652" y="6492988"/>
                <a:ext cx="3578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Nova data Proposta</a:t>
                </a:r>
              </a:p>
            </p:txBody>
          </p:sp>
        </p:grp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44EC03AE-8636-4730-9DC2-781014302370}"/>
                </a:ext>
              </a:extLst>
            </p:cNvPr>
            <p:cNvSpPr txBox="1"/>
            <p:nvPr/>
          </p:nvSpPr>
          <p:spPr>
            <a:xfrm>
              <a:off x="914388" y="6500261"/>
              <a:ext cx="18685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Tarefas realizadas</a:t>
              </a:r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6D2657BE-0969-184A-9B26-9D606F245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335" y="1209775"/>
            <a:ext cx="9915330" cy="44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19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7980</TotalTime>
  <Words>876</Words>
  <Application>Microsoft Office PowerPoint</Application>
  <PresentationFormat>Widescreen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MS Shell Dlg 2</vt:lpstr>
      <vt:lpstr>Wingdings</vt:lpstr>
      <vt:lpstr>Wingdings 3</vt:lpstr>
      <vt:lpstr>Madison</vt:lpstr>
      <vt:lpstr>Malha</vt:lpstr>
      <vt:lpstr>ÁREA Planejamento 2024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ÁREA RECURSOS HUMANOS</dc:title>
  <dc:creator>Francini Ferreira</dc:creator>
  <cp:lastModifiedBy>Aline Gomes</cp:lastModifiedBy>
  <cp:revision>36</cp:revision>
  <dcterms:created xsi:type="dcterms:W3CDTF">2023-12-28T17:16:29Z</dcterms:created>
  <dcterms:modified xsi:type="dcterms:W3CDTF">2024-07-30T14:49:49Z</dcterms:modified>
</cp:coreProperties>
</file>